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handoutMasterIdLst>
    <p:handoutMasterId r:id="rId8"/>
  </p:handout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5" autoAdjust="0"/>
    <p:restoredTop sz="94705" autoAdjust="0"/>
  </p:normalViewPr>
  <p:slideViewPr>
    <p:cSldViewPr snapToGrid="0" snapToObjects="1">
      <p:cViewPr varScale="1">
        <p:scale>
          <a:sx n="81" d="100"/>
          <a:sy n="81" d="100"/>
        </p:scale>
        <p:origin x="-1808"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handoutMaster" Target="handoutMasters/handoutMaster1.xml"/><Relationship Id="rId9" Type="http://schemas.openxmlformats.org/officeDocument/2006/relationships/printerSettings" Target="printerSettings/printerSettings1.bin"/><Relationship Id="rId1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FFEDDB0-DC54-0A42-869D-CDEAB61C22D1}" type="datetimeFigureOut">
              <a:rPr lang="en-US" smtClean="0"/>
              <a:t>1/9/13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A9BB446-F52F-0948-9C65-9EBA0EC7D4E5}" type="slidenum">
              <a:rPr lang="en-US" smtClean="0"/>
              <a:t>‹#›</a:t>
            </a:fld>
            <a:endParaRPr lang="en-US"/>
          </a:p>
        </p:txBody>
      </p:sp>
    </p:spTree>
    <p:extLst>
      <p:ext uri="{BB962C8B-B14F-4D97-AF65-F5344CB8AC3E}">
        <p14:creationId xmlns:p14="http://schemas.microsoft.com/office/powerpoint/2010/main" val="202557066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0A98AF03-7270-45C2-A683-C5E353EF01A5}" type="datetime4">
              <a:rPr lang="en-US" smtClean="0"/>
              <a:pPr/>
              <a:t>January 9, 2013</a:t>
            </a:fld>
            <a:endParaRPr lang="en-US" dirty="0"/>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dirty="0"/>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8B37D5FE-740C-46F5-801A-FA5477D9711F}" type="slidenum">
              <a:rPr lang="en-US" smtClean="0"/>
              <a:pPr/>
              <a:t>‹#›</a:t>
            </a:fld>
            <a:endParaRPr lang="en-US" dirty="0"/>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FB5AFD-D735-4504-A039-ADEBB6448D55}" type="datetime4">
              <a:rPr lang="en-US" smtClean="0"/>
              <a:pPr/>
              <a:t>January 9, 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5C8118-FB93-4E87-B380-0175F2FE2167}" type="datetime4">
              <a:rPr lang="en-US" smtClean="0"/>
              <a:pPr/>
              <a:t>January 9, 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5A93482-8E69-40F7-BCAD-5662A6CADB27}" type="datetime4">
              <a:rPr lang="en-US" smtClean="0"/>
              <a:pPr/>
              <a:t>January 9, 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BB7EAE1-CAAC-4AEF-919E-158692B1E55E}" type="datetime4">
              <a:rPr lang="en-US" smtClean="0"/>
              <a:pPr/>
              <a:t>January 9, 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9525A706-D8F2-4D1A-855A-CADC92600C26}" type="datetime4">
              <a:rPr lang="en-US" smtClean="0"/>
              <a:pPr/>
              <a:t>January 9, 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37D5FE-740C-46F5-801A-FA5477D9711F}" type="slidenum">
              <a:rPr lang="en-US" smtClean="0"/>
              <a:pPr/>
              <a:t>‹#›</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9B4F123-1704-49AC-9D15-C4B1462B8014}" type="datetime4">
              <a:rPr lang="en-US" smtClean="0"/>
              <a:pPr/>
              <a:t>January 9, 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3127EC2-47FB-48A1-8644-C8A81DDAA119}" type="datetime4">
              <a:rPr lang="en-US" smtClean="0"/>
              <a:pPr/>
              <a:t>January 9, 2013</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3EC3ED-7435-49F9-84C8-03CCA2F8DEDB}" type="datetime4">
              <a:rPr lang="en-US" smtClean="0"/>
              <a:pPr/>
              <a:t>January 9, 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3FC49BF1-FCD3-4395-8FF6-0047AF66228E}" type="datetime4">
              <a:rPr lang="en-US" smtClean="0"/>
              <a:pPr/>
              <a:t>January 9, 2013</a:t>
            </a:fld>
            <a:endParaRPr lang="en-US"/>
          </a:p>
        </p:txBody>
      </p:sp>
      <p:sp>
        <p:nvSpPr>
          <p:cNvPr id="7" name="Slide Number Placeholder 6"/>
          <p:cNvSpPr>
            <a:spLocks noGrp="1"/>
          </p:cNvSpPr>
          <p:nvPr>
            <p:ph type="sldNum" sz="quarter" idx="12"/>
          </p:nvPr>
        </p:nvSpPr>
        <p:spPr/>
        <p:txBody>
          <a:bodyPr/>
          <a:lstStyle/>
          <a:p>
            <a:fld id="{8B37D5FE-740C-46F5-801A-FA5477D9711F}" type="slidenum">
              <a:rPr lang="en-US" smtClean="0"/>
              <a:pPr/>
              <a:t>‹#›</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dirty="0"/>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A861222-2C8B-4501-BE87-6797EC025925}" type="datetime4">
              <a:rPr lang="en-US" smtClean="0"/>
              <a:pPr/>
              <a:t>January 9, 2013</a:t>
            </a:fld>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dirty="0"/>
          </a:p>
        </p:txBody>
      </p:sp>
      <p:sp>
        <p:nvSpPr>
          <p:cNvPr id="7" name="Slide Number Placeholder 6"/>
          <p:cNvSpPr>
            <a:spLocks noGrp="1"/>
          </p:cNvSpPr>
          <p:nvPr>
            <p:ph type="sldNum" sz="quarter" idx="12"/>
          </p:nvPr>
        </p:nvSpPr>
        <p:spPr/>
        <p:txBody>
          <a:bodyPr/>
          <a:lstStyle/>
          <a:p>
            <a:fld id="{8B37D5FE-740C-46F5-801A-FA5477D9711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16C01193-8287-4834-A286-6B880643E934}" type="datetime4">
              <a:rPr lang="en-US" smtClean="0"/>
              <a:pPr/>
              <a:t>January 9, 2013</a:t>
            </a:fld>
            <a:endParaRPr 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dirty="0"/>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8B37D5FE-740C-46F5-801A-FA5477D9711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hf sldNum="0" hdr="0" ftr="0" dt="0"/>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Clash Between Traditionalism and Modernism	</a:t>
            </a:r>
            <a:endParaRPr lang="en-US" dirty="0"/>
          </a:p>
        </p:txBody>
      </p:sp>
      <p:sp>
        <p:nvSpPr>
          <p:cNvPr id="3" name="Subtitle 2"/>
          <p:cNvSpPr>
            <a:spLocks noGrp="1"/>
          </p:cNvSpPr>
          <p:nvPr>
            <p:ph type="subTitle" idx="1"/>
          </p:nvPr>
        </p:nvSpPr>
        <p:spPr/>
        <p:txBody>
          <a:bodyPr/>
          <a:lstStyle/>
          <a:p>
            <a:r>
              <a:rPr lang="en-US" dirty="0" smtClean="0"/>
              <a:t>Ch. 29 History Alive!</a:t>
            </a:r>
            <a:endParaRPr lang="en-US" dirty="0"/>
          </a:p>
        </p:txBody>
      </p:sp>
    </p:spTree>
    <p:extLst>
      <p:ext uri="{BB962C8B-B14F-4D97-AF65-F5344CB8AC3E}">
        <p14:creationId xmlns:p14="http://schemas.microsoft.com/office/powerpoint/2010/main" val="3077811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a:t>
            </a:r>
            <a:endParaRPr lang="en-US" dirty="0"/>
          </a:p>
        </p:txBody>
      </p:sp>
      <p:sp>
        <p:nvSpPr>
          <p:cNvPr id="3" name="Content Placeholder 2"/>
          <p:cNvSpPr>
            <a:spLocks noGrp="1"/>
          </p:cNvSpPr>
          <p:nvPr>
            <p:ph idx="1"/>
          </p:nvPr>
        </p:nvSpPr>
        <p:spPr/>
        <p:txBody>
          <a:bodyPr/>
          <a:lstStyle/>
          <a:p>
            <a:r>
              <a:rPr lang="en-US" dirty="0" smtClean="0"/>
              <a:t>Students will be able to define key concepts from Ch. 29 and articulate the modernist and traditionalist views on youth culture and prohibition in the 1920s through reading comprehension and verbally describing their personal views.</a:t>
            </a:r>
            <a:endParaRPr lang="en-US" dirty="0"/>
          </a:p>
        </p:txBody>
      </p:sp>
    </p:spTree>
    <p:extLst>
      <p:ext uri="{BB962C8B-B14F-4D97-AF65-F5344CB8AC3E}">
        <p14:creationId xmlns:p14="http://schemas.microsoft.com/office/powerpoint/2010/main" val="1097907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3090" y="180997"/>
            <a:ext cx="7024744" cy="1143000"/>
          </a:xfrm>
        </p:spPr>
        <p:txBody>
          <a:bodyPr>
            <a:normAutofit fontScale="90000"/>
          </a:bodyPr>
          <a:lstStyle/>
          <a:p>
            <a:r>
              <a:rPr lang="en-US" dirty="0" smtClean="0"/>
              <a:t>Preview:  Compare and contrast the magazine covers</a:t>
            </a:r>
            <a:endParaRPr lang="en-US" dirty="0"/>
          </a:p>
        </p:txBody>
      </p:sp>
      <p:pic>
        <p:nvPicPr>
          <p:cNvPr id="4" name="Content Placeholder 3"/>
          <p:cNvPicPr>
            <a:picLocks noGrp="1" noChangeAspect="1"/>
          </p:cNvPicPr>
          <p:nvPr>
            <p:ph idx="1"/>
          </p:nvPr>
        </p:nvPicPr>
        <p:blipFill>
          <a:blip r:embed="rId2"/>
          <a:srcRect l="-17419" r="-17419"/>
          <a:stretch>
            <a:fillRect/>
          </a:stretch>
        </p:blipFill>
        <p:spPr>
          <a:xfrm>
            <a:off x="-640547" y="1323996"/>
            <a:ext cx="10394148" cy="5381603"/>
          </a:xfrm>
        </p:spPr>
      </p:pic>
    </p:spTree>
    <p:extLst>
      <p:ext uri="{BB962C8B-B14F-4D97-AF65-F5344CB8AC3E}">
        <p14:creationId xmlns:p14="http://schemas.microsoft.com/office/powerpoint/2010/main" val="5101983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6065" y="456164"/>
            <a:ext cx="7024744" cy="1143000"/>
          </a:xfrm>
        </p:spPr>
        <p:txBody>
          <a:bodyPr>
            <a:normAutofit fontScale="90000"/>
          </a:bodyPr>
          <a:lstStyle/>
          <a:p>
            <a:r>
              <a:rPr lang="en-US" dirty="0" smtClean="0"/>
              <a:t>The basics… Growing tensions between urban and rural areas</a:t>
            </a:r>
            <a:endParaRPr lang="en-US" dirty="0"/>
          </a:p>
        </p:txBody>
      </p:sp>
      <p:sp>
        <p:nvSpPr>
          <p:cNvPr id="3" name="Content Placeholder 2"/>
          <p:cNvSpPr>
            <a:spLocks noGrp="1"/>
          </p:cNvSpPr>
          <p:nvPr>
            <p:ph idx="1"/>
          </p:nvPr>
        </p:nvSpPr>
        <p:spPr>
          <a:xfrm>
            <a:off x="796066" y="1761068"/>
            <a:ext cx="7024744" cy="4071562"/>
          </a:xfrm>
        </p:spPr>
        <p:txBody>
          <a:bodyPr>
            <a:normAutofit fontScale="92500"/>
          </a:bodyPr>
          <a:lstStyle/>
          <a:p>
            <a:r>
              <a:rPr lang="en-US" dirty="0" smtClean="0"/>
              <a:t>The 1920 census revealed a startling statistic:</a:t>
            </a:r>
          </a:p>
          <a:p>
            <a:pPr lvl="1"/>
            <a:r>
              <a:rPr lang="en-US" dirty="0" smtClean="0"/>
              <a:t>More than 50% of the population lived in urban areas</a:t>
            </a:r>
          </a:p>
          <a:p>
            <a:r>
              <a:rPr lang="en-US" dirty="0" smtClean="0"/>
              <a:t>19 million people moved from farms to cities in search of jobs.  Factories employed lots of people during this time</a:t>
            </a:r>
          </a:p>
          <a:p>
            <a:r>
              <a:rPr lang="en-US" dirty="0" smtClean="0"/>
              <a:t>Lots of farms were failing, and rural areas held more traditional values.  Many “urbanites” resented traditionalism </a:t>
            </a:r>
          </a:p>
          <a:p>
            <a:r>
              <a:rPr lang="en-US" dirty="0" smtClean="0"/>
              <a:t>Urban areas were more modern, people wanted to see change and were less attached to traditional roles and rules of behavior</a:t>
            </a:r>
            <a:endParaRPr lang="en-US" dirty="0"/>
          </a:p>
        </p:txBody>
      </p:sp>
    </p:spTree>
    <p:extLst>
      <p:ext uri="{BB962C8B-B14F-4D97-AF65-F5344CB8AC3E}">
        <p14:creationId xmlns:p14="http://schemas.microsoft.com/office/powerpoint/2010/main" val="5835364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Sec. 29.3: Traditional/Modernist Spectrum</a:t>
            </a:r>
            <a:endParaRPr lang="en-US" dirty="0"/>
          </a:p>
        </p:txBody>
      </p:sp>
      <p:sp>
        <p:nvSpPr>
          <p:cNvPr id="3" name="Content Placeholder 2"/>
          <p:cNvSpPr>
            <a:spLocks noGrp="1"/>
          </p:cNvSpPr>
          <p:nvPr>
            <p:ph idx="1"/>
          </p:nvPr>
        </p:nvSpPr>
        <p:spPr/>
        <p:txBody>
          <a:bodyPr>
            <a:normAutofit lnSpcReduction="10000"/>
          </a:bodyPr>
          <a:lstStyle/>
          <a:p>
            <a:r>
              <a:rPr lang="en-US" dirty="0" smtClean="0"/>
              <a:t>Place yourself on the spectrum below:</a:t>
            </a:r>
          </a:p>
          <a:p>
            <a:pPr marL="68580" indent="0">
              <a:buNone/>
            </a:pPr>
            <a:endParaRPr lang="en-US" dirty="0" smtClean="0"/>
          </a:p>
          <a:p>
            <a:pPr marL="68580" indent="0">
              <a:buNone/>
            </a:pPr>
            <a:r>
              <a:rPr lang="en-US" dirty="0" smtClean="0"/>
              <a:t> Traditional					Modern</a:t>
            </a:r>
            <a:endParaRPr lang="en-US" dirty="0"/>
          </a:p>
          <a:p>
            <a:pPr marL="68580" indent="0">
              <a:buNone/>
            </a:pPr>
            <a:endParaRPr lang="en-US" dirty="0" smtClean="0"/>
          </a:p>
          <a:p>
            <a:endParaRPr lang="en-US" dirty="0"/>
          </a:p>
          <a:p>
            <a:endParaRPr lang="en-US" dirty="0" smtClean="0"/>
          </a:p>
          <a:p>
            <a:endParaRPr lang="en-US" dirty="0"/>
          </a:p>
          <a:p>
            <a:r>
              <a:rPr lang="en-US" dirty="0" smtClean="0"/>
              <a:t>Why did you choose this place?</a:t>
            </a:r>
            <a:endParaRPr lang="en-US" dirty="0"/>
          </a:p>
        </p:txBody>
      </p:sp>
      <p:sp>
        <p:nvSpPr>
          <p:cNvPr id="4" name="Left-Right Arrow 3"/>
          <p:cNvSpPr/>
          <p:nvPr/>
        </p:nvSpPr>
        <p:spPr>
          <a:xfrm>
            <a:off x="1043492" y="3911600"/>
            <a:ext cx="7179734" cy="711200"/>
          </a:xfrm>
          <a:prstGeom prst="lef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799125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Sec. 29.4: Traditional/Modernist Spectrum</a:t>
            </a:r>
            <a:endParaRPr lang="en-US" dirty="0"/>
          </a:p>
        </p:txBody>
      </p:sp>
      <p:sp>
        <p:nvSpPr>
          <p:cNvPr id="3" name="Content Placeholder 2"/>
          <p:cNvSpPr>
            <a:spLocks noGrp="1"/>
          </p:cNvSpPr>
          <p:nvPr>
            <p:ph idx="1"/>
          </p:nvPr>
        </p:nvSpPr>
        <p:spPr/>
        <p:txBody>
          <a:bodyPr>
            <a:normAutofit lnSpcReduction="10000"/>
          </a:bodyPr>
          <a:lstStyle/>
          <a:p>
            <a:r>
              <a:rPr lang="en-US" dirty="0" smtClean="0"/>
              <a:t>Place yourself on the spectrum below:</a:t>
            </a:r>
          </a:p>
          <a:p>
            <a:pPr marL="68580" indent="0">
              <a:buNone/>
            </a:pPr>
            <a:endParaRPr lang="en-US" dirty="0" smtClean="0"/>
          </a:p>
          <a:p>
            <a:pPr marL="68580" indent="0">
              <a:buNone/>
            </a:pPr>
            <a:r>
              <a:rPr lang="en-US" dirty="0" smtClean="0"/>
              <a:t> Traditional					Modern</a:t>
            </a:r>
            <a:endParaRPr lang="en-US" dirty="0"/>
          </a:p>
          <a:p>
            <a:pPr marL="68580" indent="0">
              <a:buNone/>
            </a:pPr>
            <a:endParaRPr lang="en-US" dirty="0" smtClean="0"/>
          </a:p>
          <a:p>
            <a:endParaRPr lang="en-US" dirty="0"/>
          </a:p>
          <a:p>
            <a:endParaRPr lang="en-US" dirty="0" smtClean="0"/>
          </a:p>
          <a:p>
            <a:endParaRPr lang="en-US" dirty="0"/>
          </a:p>
          <a:p>
            <a:r>
              <a:rPr lang="en-US" dirty="0" smtClean="0"/>
              <a:t>Why did you choose this place?</a:t>
            </a:r>
            <a:endParaRPr lang="en-US" dirty="0"/>
          </a:p>
        </p:txBody>
      </p:sp>
      <p:sp>
        <p:nvSpPr>
          <p:cNvPr id="4" name="Left-Right Arrow 3"/>
          <p:cNvSpPr/>
          <p:nvPr/>
        </p:nvSpPr>
        <p:spPr>
          <a:xfrm>
            <a:off x="1043492" y="3911600"/>
            <a:ext cx="7179734" cy="711200"/>
          </a:xfrm>
          <a:prstGeom prst="lef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934960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Folio">
      <a:dk1>
        <a:sysClr val="windowText" lastClr="000000"/>
      </a:dk1>
      <a:lt1>
        <a:sysClr val="window" lastClr="FFFFFF"/>
      </a:lt1>
      <a:dk2>
        <a:srgbClr val="2D2F2B"/>
      </a:dk2>
      <a:lt2>
        <a:srgbClr val="DEDED7"/>
      </a:lt2>
      <a:accent1>
        <a:srgbClr val="294171"/>
      </a:accent1>
      <a:accent2>
        <a:srgbClr val="748CBC"/>
      </a:accent2>
      <a:accent3>
        <a:srgbClr val="8E887C"/>
      </a:accent3>
      <a:accent4>
        <a:srgbClr val="834736"/>
      </a:accent4>
      <a:accent5>
        <a:srgbClr val="5A1705"/>
      </a:accent5>
      <a:accent6>
        <a:srgbClr val="A0A16A"/>
      </a:accent6>
      <a:hlink>
        <a:srgbClr val="74B6BC"/>
      </a:hlink>
      <a:folHlink>
        <a:srgbClr val="7F95A4"/>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Austin.thmx</Template>
  <TotalTime>105</TotalTime>
  <Words>183</Words>
  <Application>Microsoft Macintosh PowerPoint</Application>
  <PresentationFormat>On-screen Show (4:3)</PresentationFormat>
  <Paragraphs>29</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Austin</vt:lpstr>
      <vt:lpstr>Clash Between Traditionalism and Modernism </vt:lpstr>
      <vt:lpstr>Objective</vt:lpstr>
      <vt:lpstr>Preview:  Compare and contrast the magazine covers</vt:lpstr>
      <vt:lpstr>The basics… Growing tensions between urban and rural areas</vt:lpstr>
      <vt:lpstr>Sec. 29.3: Traditional/Modernist Spectrum</vt:lpstr>
      <vt:lpstr>Sec. 29.4: Traditional/Modernist Spectrum</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Clash Between Traditionalism and Modernism </dc:title>
  <dc:creator>Rachel Stutzman</dc:creator>
  <cp:lastModifiedBy>Rachel Stutzman</cp:lastModifiedBy>
  <cp:revision>4</cp:revision>
  <cp:lastPrinted>2013-01-09T17:22:03Z</cp:lastPrinted>
  <dcterms:created xsi:type="dcterms:W3CDTF">2013-01-09T16:55:34Z</dcterms:created>
  <dcterms:modified xsi:type="dcterms:W3CDTF">2013-01-09T18:41:08Z</dcterms:modified>
</cp:coreProperties>
</file>